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8136"/>
    <a:srgbClr val="D6983C"/>
    <a:srgbClr val="E8AD06"/>
    <a:srgbClr val="E89706"/>
    <a:srgbClr val="DCC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533401"/>
            <a:ext cx="6781800" cy="761999"/>
          </a:xfrm>
        </p:spPr>
        <p:txBody>
          <a:bodyPr>
            <a:noAutofit/>
          </a:bodyPr>
          <a:lstStyle>
            <a:lvl1pPr algn="r">
              <a:defRPr sz="4800" b="1">
                <a:solidFill>
                  <a:srgbClr val="E8970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ru-RU" smtClean="0"/>
              <a:t>Зразок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1371600"/>
            <a:ext cx="4648200" cy="609600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rgbClr val="DC813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Зразок підзаголовка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65125"/>
          </a:xfrm>
        </p:spPr>
        <p:txBody>
          <a:bodyPr/>
          <a:lstStyle>
            <a:lvl1pPr>
              <a:defRPr b="1">
                <a:solidFill>
                  <a:srgbClr val="DC8136"/>
                </a:solidFill>
              </a:defRPr>
            </a:lvl1pPr>
          </a:lstStyle>
          <a:p>
            <a:fld id="{D71816FA-560E-49C5-A6ED-BF4D552A679E}" type="datetimeFigureOut">
              <a:rPr lang="ru-RU" smtClean="0"/>
              <a:pPr/>
              <a:t>26.10.2013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>
            <a:lvl1pPr>
              <a:defRPr>
                <a:solidFill>
                  <a:srgbClr val="DC8136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365125"/>
          </a:xfrm>
        </p:spPr>
        <p:txBody>
          <a:bodyPr/>
          <a:lstStyle>
            <a:lvl1pPr>
              <a:defRPr b="1">
                <a:solidFill>
                  <a:srgbClr val="DC8136"/>
                </a:solidFill>
              </a:defRPr>
            </a:lvl1pPr>
          </a:lstStyle>
          <a:p>
            <a:fld id="{0E7B9C64-7AC7-48D8-82FE-5F00E766FA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Зразок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3127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Клацніть піктограму, щоб додати зображення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Зразок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16FA-560E-49C5-A6ED-BF4D552A679E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5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E8AD0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DC813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DC813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DC813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DC813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DC813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33401"/>
            <a:ext cx="7583760" cy="1959495"/>
          </a:xfrm>
        </p:spPr>
        <p:txBody>
          <a:bodyPr/>
          <a:lstStyle/>
          <a:p>
            <a:pPr algn="ctr"/>
            <a:r>
              <a:rPr lang="uk-UA" sz="7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Педагогічні технології</a:t>
            </a:r>
            <a:endParaRPr lang="ru-RU" sz="7200" i="1" dirty="0">
              <a:solidFill>
                <a:schemeClr val="accent4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35888" cy="1599455"/>
          </a:xfrm>
        </p:spPr>
        <p:txBody>
          <a:bodyPr/>
          <a:lstStyle/>
          <a:p>
            <a:pPr algn="just"/>
            <a:r>
              <a:rPr lang="uk-UA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rPr>
              <a:t>  Активно використовую завдання «Порівняй!», проблемне завдання «Згоден? – Не згоден? – </a:t>
            </a:r>
            <a:r>
              <a:rPr lang="uk-UA" sz="24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rPr>
              <a:t>Обгрунтуй</a:t>
            </a:r>
            <a:r>
              <a:rPr lang="uk-UA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rPr>
              <a:t>!», що надають впевненості у своїх силах «невпевненим» і «зневіреним» учням. </a:t>
            </a:r>
            <a:endParaRPr lang="ru-RU" sz="2400" i="1" dirty="0">
              <a:solidFill>
                <a:schemeClr val="tx2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48965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«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Порівняй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!»</a:t>
            </a:r>
          </a:p>
          <a:p>
            <a:pPr algn="just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   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Порівняйте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форму і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значення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однакових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слів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у парах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речень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Яким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способом вони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утворені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? </a:t>
            </a:r>
          </a:p>
          <a:p>
            <a:pPr algn="just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1.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Вартовий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солдат стояв на посту. –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Вартовий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стояв на посту.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2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Осетрові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породи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риб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водяться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в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Каспійському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морі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–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Осетрові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водяться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Каспійському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морі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3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Черговий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учень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стежив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за порядком 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класі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 –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Черговий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стежив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за порядком 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класі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.</a:t>
            </a:r>
          </a:p>
          <a:p>
            <a:pPr algn="ctr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«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Згоден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? – Не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згоден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? –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Обґрунтуй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!»</a:t>
            </a:r>
          </a:p>
          <a:p>
            <a:pPr algn="just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Слова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ручний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і рушник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мають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спільну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похідну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основу рука. </a:t>
            </a:r>
          </a:p>
          <a:p>
            <a:pPr algn="just"/>
            <a:endParaRPr lang="ru-RU" i="1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6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3401"/>
            <a:ext cx="8915400" cy="1455439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itchFamily="18" charset="0"/>
              </a:rPr>
              <a:t>На уроці обов'язково мають звучати такі речення: </a:t>
            </a:r>
            <a:endParaRPr lang="ru-RU" i="1" dirty="0">
              <a:solidFill>
                <a:schemeClr val="accent4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560840" cy="30963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Це дуже важливо, і у тебе неодмінно вийде … 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Саме ти і міг би зробити таку справу …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Починай же! Ти це добре зробиш!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Ось ця деталь (елемент, частина) вийшла дуже гарно! … </a:t>
            </a:r>
            <a:endParaRPr lang="ru-RU" sz="2800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7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кутна зірка 3"/>
          <p:cNvSpPr/>
          <p:nvPr/>
        </p:nvSpPr>
        <p:spPr>
          <a:xfrm>
            <a:off x="899592" y="548680"/>
            <a:ext cx="7848872" cy="5544616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i="1" dirty="0" smtClean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uk-UA" sz="2400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Також активно впроваджую індивідуальні завдання для слабких учнів, після виконання яких хвалю їх на весь клас, що суттєво підвищує самооцінку учнів і надає їм впевненості у власних силах. 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9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6781800" cy="4407767"/>
          </a:xfr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Презентацію підготувала: </a:t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uk-UA" i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uk-UA" i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uk-UA" i="1" dirty="0" smtClean="0">
                <a:latin typeface="Book Antiqua" panose="02040602050305030304" pitchFamily="18" charset="0"/>
              </a:rPr>
              <a:t>Васильєва </a:t>
            </a:r>
            <a:br>
              <a:rPr lang="uk-UA" i="1" dirty="0" smtClean="0">
                <a:latin typeface="Book Antiqua" panose="02040602050305030304" pitchFamily="18" charset="0"/>
              </a:rPr>
            </a:br>
            <a:r>
              <a:rPr lang="uk-UA" i="1" dirty="0" smtClean="0">
                <a:latin typeface="Book Antiqua" panose="02040602050305030304" pitchFamily="18" charset="0"/>
              </a:rPr>
              <a:t>Ірина </a:t>
            </a:r>
            <a:br>
              <a:rPr lang="uk-UA" i="1" dirty="0" smtClean="0">
                <a:latin typeface="Book Antiqua" panose="02040602050305030304" pitchFamily="18" charset="0"/>
              </a:rPr>
            </a:br>
            <a:r>
              <a:rPr lang="uk-UA" i="1" dirty="0" smtClean="0">
                <a:latin typeface="Book Antiqua" panose="02040602050305030304" pitchFamily="18" charset="0"/>
              </a:rPr>
              <a:t>Дмитрівна</a:t>
            </a:r>
            <a:endParaRPr lang="ru-RU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8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6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 pitchFamily="18" charset="0"/>
              </a:rPr>
              <a:t>Дякую за увагу! </a:t>
            </a:r>
            <a:endParaRPr lang="ru-RU" sz="6600" i="1" dirty="0">
              <a:solidFill>
                <a:schemeClr val="accent6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1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33401"/>
            <a:ext cx="8519864" cy="1383431"/>
          </a:xfrm>
        </p:spPr>
        <p:txBody>
          <a:bodyPr/>
          <a:lstStyle/>
          <a:p>
            <a:pPr algn="ctr"/>
            <a:r>
              <a:rPr lang="uk-UA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ook Antiqua" pitchFamily="18" charset="0"/>
              </a:rPr>
              <a:t>Технологія «Створення ситуації успіху»</a:t>
            </a:r>
            <a:endParaRPr lang="ru-RU" sz="5400" i="1" dirty="0">
              <a:solidFill>
                <a:schemeClr val="accent2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64896" cy="4176464"/>
          </a:xfrm>
        </p:spPr>
        <p:txBody>
          <a:bodyPr/>
          <a:lstStyle/>
          <a:p>
            <a:pPr algn="just"/>
            <a:r>
              <a:rPr lang="uk-UA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a:rPr>
              <a:t>   </a:t>
            </a:r>
            <a:r>
              <a:rPr lang="uk-UA" sz="4400" i="1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Ситуація успіху – це суб'єктивний психічний стан задоволення наслідком фізичної або моральної напруги виконавця справи, творця явища. </a:t>
            </a:r>
            <a:endParaRPr lang="ru-RU" sz="4400" i="1" dirty="0"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5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33401"/>
            <a:ext cx="6624736" cy="1023391"/>
          </a:xfrm>
        </p:spPr>
        <p:txBody>
          <a:bodyPr/>
          <a:lstStyle/>
          <a:p>
            <a:pPr algn="ctr"/>
            <a:r>
              <a:rPr lang="uk-UA" sz="5400" i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Book Antiqua" pitchFamily="18" charset="0"/>
              </a:rPr>
              <a:t>Мета діяльності вчителя - </a:t>
            </a:r>
            <a:endParaRPr lang="ru-RU" sz="5400" i="1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292080" y="1268760"/>
            <a:ext cx="3568080" cy="51125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           </a:t>
            </a:r>
            <a:r>
              <a:rPr lang="uk-UA" sz="2800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створити ситуацію успіху для розвитку особистості дитини, дати можливість кожному учневі відчути радість досягнення успіху, усвідомлення своїх здібностей, віри у власні сили. 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9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33401"/>
            <a:ext cx="8735888" cy="1311423"/>
          </a:xfrm>
        </p:spPr>
        <p:txBody>
          <a:bodyPr/>
          <a:lstStyle/>
          <a:p>
            <a:pPr algn="l"/>
            <a:r>
              <a:rPr lang="uk-UA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 Antiqua" pitchFamily="18" charset="0"/>
              </a:rPr>
              <a:t>З педагогічної точки зору «ситуація успіху» - </a:t>
            </a:r>
            <a:endParaRPr lang="ru-RU" i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9802" y="1988840"/>
            <a:ext cx="7920880" cy="43924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це </a:t>
            </a:r>
            <a:r>
              <a:rPr lang="uk-UA" sz="2800" b="1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т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аке цілеспрямоване, організоване поєднання умов, за яких створюється можливість досягти значних результатів у діяльності як окремо взятої особистості, так і колективу в цілому. 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6781800" cy="761999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itchFamily="18" charset="0"/>
              </a:rPr>
              <a:t>Стани учня на уроці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5" name="Пряма зі стрілкою 4"/>
          <p:cNvCxnSpPr>
            <a:stCxn id="2" idx="2"/>
          </p:cNvCxnSpPr>
          <p:nvPr/>
        </p:nvCxnSpPr>
        <p:spPr>
          <a:xfrm flipH="1">
            <a:off x="2267744" y="1238671"/>
            <a:ext cx="2238772" cy="1038201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6516" y="1238671"/>
            <a:ext cx="2500313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Хмара 5"/>
          <p:cNvSpPr/>
          <p:nvPr/>
        </p:nvSpPr>
        <p:spPr>
          <a:xfrm>
            <a:off x="238689" y="2069305"/>
            <a:ext cx="4327004" cy="4490195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Неадекватного оптимізму – значна переоцінка своїх сил, можливостей. Може виникнути після низки успіхів, що дістали суспільне визнання. </a:t>
            </a:r>
            <a:endParaRPr lang="ru-RU" sz="2200" b="1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93" y="2247478"/>
            <a:ext cx="43656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6"/>
          <p:cNvSpPr/>
          <p:nvPr/>
        </p:nvSpPr>
        <p:spPr>
          <a:xfrm>
            <a:off x="5004048" y="2924943"/>
            <a:ext cx="385416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Стан тривожного </a:t>
            </a:r>
          </a:p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очікування – стан, при</a:t>
            </a:r>
          </a:p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якому дитина перебуває</a:t>
            </a:r>
          </a:p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 постійному пресі </a:t>
            </a:r>
          </a:p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очікування події, </a:t>
            </a:r>
          </a:p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невідомої за </a:t>
            </a:r>
          </a:p>
          <a:p>
            <a:pPr algn="ctr"/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результатом. </a:t>
            </a:r>
            <a:endParaRPr lang="ru-RU" sz="2200" b="1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1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33401"/>
            <a:ext cx="8735888" cy="1455439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itchFamily="18" charset="0"/>
              </a:rPr>
              <a:t>В цій технології учні умовно поділяються на групи: 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12968" cy="439248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uk-UA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«Надійні» - це учні різного віку, які мають добрі здібності сумлінно ставляться до виконання своїх обов'язків, активні у громадській роботі, самостійні, впевнені у собі, рівень їх бажань адекватний можливостям;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uk-UA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«Впевнені» - здібності можуть бути і вищими, ніж у «надійних», але система не відпрацьована. Періоди підйому, злету змінюються розслабленням, спадом. Ці учні дуже емоційно реагують на усе. У класі викликають симпатію як в однокласників, так і у вчителів. </a:t>
            </a:r>
            <a:endParaRPr lang="ru-RU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9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35888" cy="576064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uk-UA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«Невпевнені» - цілком успішні школярі, пізнавальні інтереси яких пов'язані, зазвичай, з навчанням. Мають добрі здібності і відповідально ставляться до справи, але невпевнені у своїх силах. Причини: занижена самооцінка, нестійкий настрій, складана атмосфера в родині, епізодичні поразки тощо. Найбільш хворобливо такі діти реагують на необ'єктивне оцінювання.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uk-UA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«Зневірені» - мають непогану підготовку, здібності, успіхи у навчанні. Однак втратили радість сподівань з різних причин. Причини відчаю: серія поразок, безтактність педагога, позиція в родині (улюбленець – «</a:t>
            </a:r>
            <a:r>
              <a:rPr lang="uk-UA" i="1" dirty="0" err="1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попелюшка</a:t>
            </a:r>
            <a:r>
              <a:rPr lang="uk-UA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»). Така дитина легко стає «ізгоєм» через свою вразливість, нестандартність, небажання змінювати свій світогляд. </a:t>
            </a:r>
            <a:endParaRPr lang="ru-RU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4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33401"/>
            <a:ext cx="8735888" cy="1671463"/>
          </a:xfrm>
        </p:spPr>
        <p:txBody>
          <a:bodyPr/>
          <a:lstStyle/>
          <a:p>
            <a:pPr algn="just"/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itchFamily="18" charset="0"/>
              </a:rPr>
              <a:t>На своїх уроках застосовую поки що лише елементи цієї технології. 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640960" cy="403244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2000" i="1" dirty="0" err="1">
                <a:latin typeface="Book Antiqua" pitchFamily="18" charset="0"/>
              </a:rPr>
              <a:t>Ділова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гра</a:t>
            </a:r>
            <a:r>
              <a:rPr lang="ru-RU" sz="2000" i="1" dirty="0">
                <a:latin typeface="Book Antiqua" pitchFamily="18" charset="0"/>
              </a:rPr>
              <a:t> «</a:t>
            </a:r>
            <a:r>
              <a:rPr lang="ru-RU" sz="2000" i="1" dirty="0" err="1">
                <a:latin typeface="Book Antiqua" pitchFamily="18" charset="0"/>
              </a:rPr>
              <a:t>Компетентність</a:t>
            </a:r>
            <a:r>
              <a:rPr lang="ru-RU" sz="2000" i="1" dirty="0">
                <a:latin typeface="Book Antiqua" pitchFamily="18" charset="0"/>
              </a:rPr>
              <a:t>». </a:t>
            </a:r>
            <a:r>
              <a:rPr lang="ru-RU" sz="2000" i="1" dirty="0" smtClean="0">
                <a:latin typeface="Book Antiqua" pitchFamily="18" charset="0"/>
              </a:rPr>
              <a:t>У </a:t>
            </a:r>
            <a:r>
              <a:rPr lang="ru-RU" sz="2000" i="1" dirty="0" err="1">
                <a:latin typeface="Book Antiqua" pitchFamily="18" charset="0"/>
              </a:rPr>
              <a:t>реченнях</a:t>
            </a:r>
            <a:r>
              <a:rPr lang="ru-RU" sz="2000" i="1" dirty="0">
                <a:latin typeface="Book Antiqua" pitchFamily="18" charset="0"/>
              </a:rPr>
              <a:t>, </a:t>
            </a:r>
            <a:r>
              <a:rPr lang="ru-RU" sz="2000" i="1" dirty="0" err="1">
                <a:latin typeface="Book Antiqua" pitchFamily="18" charset="0"/>
              </a:rPr>
              <a:t>записаних</a:t>
            </a:r>
            <a:r>
              <a:rPr lang="ru-RU" sz="2000" i="1" dirty="0">
                <a:latin typeface="Book Antiqua" pitchFamily="18" charset="0"/>
              </a:rPr>
              <a:t> на </a:t>
            </a:r>
            <a:r>
              <a:rPr lang="ru-RU" sz="2000" i="1" dirty="0" err="1">
                <a:latin typeface="Book Antiqua" pitchFamily="18" charset="0"/>
              </a:rPr>
              <a:t>дошці</a:t>
            </a:r>
            <a:r>
              <a:rPr lang="ru-RU" sz="2000" i="1" dirty="0">
                <a:latin typeface="Book Antiqua" pitchFamily="18" charset="0"/>
              </a:rPr>
              <a:t>, </a:t>
            </a:r>
            <a:r>
              <a:rPr lang="ru-RU" sz="2000" i="1" dirty="0" err="1">
                <a:latin typeface="Book Antiqua" pitchFamily="18" charset="0"/>
              </a:rPr>
              <a:t>швидко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знайти</a:t>
            </a:r>
            <a:r>
              <a:rPr lang="ru-RU" sz="2000" i="1" dirty="0">
                <a:latin typeface="Book Antiqua" pitchFamily="18" charset="0"/>
              </a:rPr>
              <a:t> і </a:t>
            </a:r>
            <a:r>
              <a:rPr lang="ru-RU" sz="2000" i="1" dirty="0" err="1">
                <a:latin typeface="Book Antiqua" pitchFamily="18" charset="0"/>
              </a:rPr>
              <a:t>проаналізувати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займенники</a:t>
            </a:r>
            <a:r>
              <a:rPr lang="ru-RU" sz="2000" i="1" dirty="0">
                <a:latin typeface="Book Antiqua" pitchFamily="18" charset="0"/>
              </a:rPr>
              <a:t> за </a:t>
            </a:r>
            <a:r>
              <a:rPr lang="ru-RU" sz="2000" i="1" dirty="0" err="1">
                <a:latin typeface="Book Antiqua" pitchFamily="18" charset="0"/>
              </a:rPr>
              <a:t>значенням</a:t>
            </a:r>
            <a:r>
              <a:rPr lang="ru-RU" sz="2000" i="1" dirty="0">
                <a:latin typeface="Book Antiqua" pitchFamily="18" charset="0"/>
              </a:rPr>
              <a:t> та </a:t>
            </a:r>
            <a:r>
              <a:rPr lang="ru-RU" sz="2000" i="1" dirty="0" err="1">
                <a:latin typeface="Book Antiqua" pitchFamily="18" charset="0"/>
              </a:rPr>
              <a:t>граматичними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ознаками</a:t>
            </a:r>
            <a:r>
              <a:rPr lang="ru-RU" sz="2000" i="1" dirty="0">
                <a:latin typeface="Book Antiqua" pitchFamily="18" charset="0"/>
              </a:rPr>
              <a:t>. </a:t>
            </a:r>
          </a:p>
          <a:p>
            <a:pPr algn="just"/>
            <a:r>
              <a:rPr lang="ru-RU" sz="2000" i="1" dirty="0">
                <a:latin typeface="Book Antiqua" pitchFamily="18" charset="0"/>
              </a:rPr>
              <a:t>1. А </a:t>
            </a:r>
            <a:r>
              <a:rPr lang="ru-RU" sz="2000" i="1" dirty="0" err="1">
                <a:latin typeface="Book Antiqua" pitchFamily="18" charset="0"/>
              </a:rPr>
              <a:t>поспитай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звичайного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займенника</a:t>
            </a:r>
            <a:r>
              <a:rPr lang="ru-RU" sz="2000" i="1" dirty="0">
                <a:latin typeface="Book Antiqua" pitchFamily="18" charset="0"/>
              </a:rPr>
              <a:t>: </a:t>
            </a:r>
            <a:r>
              <a:rPr lang="ru-RU" sz="2000" i="1" dirty="0" smtClean="0">
                <a:latin typeface="Book Antiqua" pitchFamily="18" charset="0"/>
              </a:rPr>
              <a:t>За </a:t>
            </a:r>
            <a:r>
              <a:rPr lang="ru-RU" sz="2000" i="1" dirty="0">
                <a:latin typeface="Book Antiqua" pitchFamily="18" charset="0"/>
              </a:rPr>
              <a:t>кого </a:t>
            </a:r>
            <a:r>
              <a:rPr lang="ru-RU" sz="2000" i="1" dirty="0" err="1">
                <a:latin typeface="Book Antiqua" pitchFamily="18" charset="0"/>
              </a:rPr>
              <a:t>він</a:t>
            </a:r>
            <a:r>
              <a:rPr lang="ru-RU" sz="2000" i="1" dirty="0">
                <a:latin typeface="Book Antiqua" pitchFamily="18" charset="0"/>
              </a:rPr>
              <a:t> у </a:t>
            </a:r>
            <a:r>
              <a:rPr lang="ru-RU" sz="2000" i="1" dirty="0" err="1">
                <a:latin typeface="Book Antiqua" pitchFamily="18" charset="0"/>
              </a:rPr>
              <a:t>мові</a:t>
            </a:r>
            <a:r>
              <a:rPr lang="ru-RU" sz="2000" i="1" dirty="0">
                <a:latin typeface="Book Antiqua" pitchFamily="18" charset="0"/>
              </a:rPr>
              <a:t>? За </a:t>
            </a:r>
            <a:r>
              <a:rPr lang="ru-RU" sz="2000" i="1" dirty="0" err="1">
                <a:latin typeface="Book Antiqua" pitchFamily="18" charset="0"/>
              </a:rPr>
              <a:t>іменника</a:t>
            </a:r>
            <a:r>
              <a:rPr lang="ru-RU" sz="2000" i="1" dirty="0">
                <a:latin typeface="Book Antiqua" pitchFamily="18" charset="0"/>
              </a:rPr>
              <a:t> (Д. </a:t>
            </a:r>
            <a:r>
              <a:rPr lang="ru-RU" sz="2000" i="1" dirty="0" err="1">
                <a:latin typeface="Book Antiqua" pitchFamily="18" charset="0"/>
              </a:rPr>
              <a:t>Білоус</a:t>
            </a:r>
            <a:r>
              <a:rPr lang="ru-RU" sz="2000" i="1" dirty="0">
                <a:latin typeface="Book Antiqua" pitchFamily="18" charset="0"/>
              </a:rPr>
              <a:t>). </a:t>
            </a:r>
          </a:p>
          <a:p>
            <a:pPr algn="just"/>
            <a:r>
              <a:rPr lang="ru-RU" sz="2000" i="1" dirty="0">
                <a:latin typeface="Book Antiqua" pitchFamily="18" charset="0"/>
              </a:rPr>
              <a:t>2.  – </a:t>
            </a:r>
            <a:r>
              <a:rPr lang="ru-RU" sz="2000" i="1" dirty="0" err="1">
                <a:latin typeface="Book Antiqua" pitchFamily="18" charset="0"/>
              </a:rPr>
              <a:t>Що</a:t>
            </a:r>
            <a:r>
              <a:rPr lang="ru-RU" sz="2000" i="1" dirty="0">
                <a:latin typeface="Book Antiqua" pitchFamily="18" charset="0"/>
              </a:rPr>
              <a:t> за </a:t>
            </a:r>
            <a:r>
              <a:rPr lang="ru-RU" sz="2000" i="1" dirty="0" err="1">
                <a:latin typeface="Book Antiqua" pitchFamily="18" charset="0"/>
              </a:rPr>
              <a:t>янчик</a:t>
            </a:r>
            <a:r>
              <a:rPr lang="ru-RU" sz="2000" i="1" dirty="0">
                <a:latin typeface="Book Antiqua" pitchFamily="18" charset="0"/>
              </a:rPr>
              <a:t>? – </a:t>
            </a:r>
            <a:r>
              <a:rPr lang="ru-RU" sz="2000" i="1" dirty="0" err="1">
                <a:latin typeface="Book Antiqua" pitchFamily="18" charset="0"/>
              </a:rPr>
              <a:t>хтось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спитав</a:t>
            </a:r>
            <a:r>
              <a:rPr lang="ru-RU" sz="2000" i="1" dirty="0">
                <a:latin typeface="Book Antiqua" pitchFamily="18" charset="0"/>
              </a:rPr>
              <a:t>. </a:t>
            </a:r>
            <a:r>
              <a:rPr lang="ru-RU" sz="2000" i="1" dirty="0" smtClean="0">
                <a:latin typeface="Book Antiqua" pitchFamily="18" charset="0"/>
              </a:rPr>
              <a:t>// І </a:t>
            </a:r>
            <a:r>
              <a:rPr lang="ru-RU" sz="2000" i="1" dirty="0" err="1">
                <a:latin typeface="Book Antiqua" pitchFamily="18" charset="0"/>
              </a:rPr>
              <a:t>сивий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батько</a:t>
            </a:r>
            <a:r>
              <a:rPr lang="ru-RU" sz="2000" i="1" dirty="0">
                <a:latin typeface="Book Antiqua" pitchFamily="18" charset="0"/>
              </a:rPr>
              <a:t> наш </a:t>
            </a:r>
            <a:r>
              <a:rPr lang="ru-RU" sz="2000" i="1" dirty="0" err="1">
                <a:latin typeface="Book Antiqua" pitchFamily="18" charset="0"/>
              </a:rPr>
              <a:t>поважно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відповів</a:t>
            </a:r>
            <a:r>
              <a:rPr lang="ru-RU" sz="2000" i="1" dirty="0">
                <a:latin typeface="Book Antiqua" pitchFamily="18" charset="0"/>
              </a:rPr>
              <a:t>: </a:t>
            </a:r>
            <a:r>
              <a:rPr lang="ru-RU" sz="2000" i="1" dirty="0" smtClean="0">
                <a:latin typeface="Book Antiqua" pitchFamily="18" charset="0"/>
              </a:rPr>
              <a:t>// - </a:t>
            </a:r>
            <a:r>
              <a:rPr lang="ru-RU" sz="2000" i="1" dirty="0">
                <a:latin typeface="Book Antiqua" pitchFamily="18" charset="0"/>
              </a:rPr>
              <a:t>Так </a:t>
            </a:r>
            <a:r>
              <a:rPr lang="ru-RU" sz="2000" i="1" dirty="0" err="1">
                <a:latin typeface="Book Antiqua" pitchFamily="18" charset="0"/>
              </a:rPr>
              <a:t>говорять</a:t>
            </a:r>
            <a:r>
              <a:rPr lang="ru-RU" sz="2000" i="1" dirty="0">
                <a:latin typeface="Book Antiqua" pitchFamily="18" charset="0"/>
              </a:rPr>
              <a:t>, коли </a:t>
            </a:r>
            <a:r>
              <a:rPr lang="ru-RU" sz="2000" i="1" dirty="0" err="1">
                <a:latin typeface="Book Antiqua" pitchFamily="18" charset="0"/>
              </a:rPr>
              <a:t>хтось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красивий</a:t>
            </a:r>
            <a:r>
              <a:rPr lang="ru-RU" sz="2000" i="1" dirty="0">
                <a:latin typeface="Book Antiqua" pitchFamily="18" charset="0"/>
              </a:rPr>
              <a:t>, </a:t>
            </a:r>
          </a:p>
          <a:p>
            <a:pPr algn="just"/>
            <a:r>
              <a:rPr lang="ru-RU" sz="2000" i="1" dirty="0">
                <a:latin typeface="Book Antiqua" pitchFamily="18" charset="0"/>
              </a:rPr>
              <a:t>Так ми </a:t>
            </a:r>
            <a:r>
              <a:rPr lang="ru-RU" sz="2000" i="1" dirty="0" err="1">
                <a:latin typeface="Book Antiqua" pitchFamily="18" charset="0"/>
              </a:rPr>
              <a:t>чули</a:t>
            </a:r>
            <a:r>
              <a:rPr lang="ru-RU" sz="2000" i="1" dirty="0">
                <a:latin typeface="Book Antiqua" pitchFamily="18" charset="0"/>
              </a:rPr>
              <a:t> од </a:t>
            </a:r>
            <a:r>
              <a:rPr lang="ru-RU" sz="2000" i="1" dirty="0" err="1">
                <a:latin typeface="Book Antiqua" pitchFamily="18" charset="0"/>
              </a:rPr>
              <a:t>своїх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батьків</a:t>
            </a:r>
            <a:r>
              <a:rPr lang="ru-RU" sz="2000" i="1" dirty="0">
                <a:latin typeface="Book Antiqua" pitchFamily="18" charset="0"/>
              </a:rPr>
              <a:t> (Д. </a:t>
            </a:r>
            <a:r>
              <a:rPr lang="ru-RU" sz="2000" i="1" dirty="0" err="1">
                <a:latin typeface="Book Antiqua" pitchFamily="18" charset="0"/>
              </a:rPr>
              <a:t>Білоус</a:t>
            </a:r>
            <a:r>
              <a:rPr lang="ru-RU" sz="2000" i="1" dirty="0">
                <a:latin typeface="Book Antiqua" pitchFamily="18" charset="0"/>
              </a:rPr>
              <a:t>). </a:t>
            </a:r>
          </a:p>
          <a:p>
            <a:pPr algn="just"/>
            <a:r>
              <a:rPr lang="ru-RU" sz="2000" i="1" dirty="0">
                <a:latin typeface="Book Antiqua" pitchFamily="18" charset="0"/>
              </a:rPr>
              <a:t>3. </a:t>
            </a:r>
            <a:r>
              <a:rPr lang="ru-RU" sz="2000" i="1" dirty="0" err="1">
                <a:latin typeface="Book Antiqua" pitchFamily="18" charset="0"/>
              </a:rPr>
              <a:t>Скільки</a:t>
            </a:r>
            <a:r>
              <a:rPr lang="ru-RU" sz="2000" i="1" dirty="0">
                <a:latin typeface="Book Antiqua" pitchFamily="18" charset="0"/>
              </a:rPr>
              <a:t> дров, </a:t>
            </a:r>
            <a:r>
              <a:rPr lang="ru-RU" sz="2000" i="1" dirty="0" err="1">
                <a:latin typeface="Book Antiqua" pitchFamily="18" charset="0"/>
              </a:rPr>
              <a:t>стільки</a:t>
            </a:r>
            <a:r>
              <a:rPr lang="ru-RU" sz="2000" i="1" dirty="0">
                <a:latin typeface="Book Antiqua" pitchFamily="18" charset="0"/>
              </a:rPr>
              <a:t> і тепла (Нар. </a:t>
            </a:r>
            <a:r>
              <a:rPr lang="ru-RU" sz="2000" i="1" dirty="0" err="1">
                <a:latin typeface="Book Antiqua" pitchFamily="18" charset="0"/>
              </a:rPr>
              <a:t>творчість</a:t>
            </a:r>
            <a:r>
              <a:rPr lang="ru-RU" sz="2000" i="1" dirty="0">
                <a:latin typeface="Book Antiqua" pitchFamily="18" charset="0"/>
              </a:rPr>
              <a:t>). </a:t>
            </a:r>
          </a:p>
          <a:p>
            <a:pPr algn="just"/>
            <a:r>
              <a:rPr lang="ru-RU" sz="2000" i="1" dirty="0">
                <a:latin typeface="Book Antiqua" pitchFamily="18" charset="0"/>
              </a:rPr>
              <a:t>4. </a:t>
            </a:r>
            <a:r>
              <a:rPr lang="ru-RU" sz="2000" i="1" dirty="0" err="1">
                <a:latin typeface="Book Antiqua" pitchFamily="18" charset="0"/>
              </a:rPr>
              <a:t>Щасливий</a:t>
            </a:r>
            <a:r>
              <a:rPr lang="ru-RU" sz="2000" i="1" dirty="0">
                <a:latin typeface="Book Antiqua" pitchFamily="18" charset="0"/>
              </a:rPr>
              <a:t> той, </a:t>
            </a:r>
            <a:r>
              <a:rPr lang="ru-RU" sz="2000" i="1" dirty="0" err="1">
                <a:latin typeface="Book Antiqua" pitchFamily="18" charset="0"/>
              </a:rPr>
              <a:t>хто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може</a:t>
            </a:r>
            <a:r>
              <a:rPr lang="ru-RU" sz="2000" i="1" dirty="0">
                <a:latin typeface="Book Antiqua" pitchFamily="18" charset="0"/>
              </a:rPr>
              <a:t> сам себе </a:t>
            </a:r>
            <a:r>
              <a:rPr lang="ru-RU" sz="2000" i="1" dirty="0" err="1">
                <a:latin typeface="Book Antiqua" pitchFamily="18" charset="0"/>
              </a:rPr>
              <a:t>поважати</a:t>
            </a:r>
            <a:r>
              <a:rPr lang="ru-RU" sz="2000" i="1" dirty="0">
                <a:latin typeface="Book Antiqua" pitchFamily="18" charset="0"/>
              </a:rPr>
              <a:t> (Нар. </a:t>
            </a:r>
            <a:r>
              <a:rPr lang="ru-RU" sz="2000" i="1" dirty="0" err="1">
                <a:latin typeface="Book Antiqua" pitchFamily="18" charset="0"/>
              </a:rPr>
              <a:t>творчість</a:t>
            </a:r>
            <a:r>
              <a:rPr lang="ru-RU" sz="2000" i="1" dirty="0">
                <a:latin typeface="Book Antiqua" pitchFamily="18" charset="0"/>
              </a:rPr>
              <a:t>). </a:t>
            </a:r>
          </a:p>
          <a:p>
            <a:pPr algn="just"/>
            <a:r>
              <a:rPr lang="ru-RU" sz="2000" i="1" dirty="0">
                <a:latin typeface="Book Antiqua" pitchFamily="18" charset="0"/>
              </a:rPr>
              <a:t>5. </a:t>
            </a:r>
            <a:r>
              <a:rPr lang="ru-RU" sz="2000" i="1" dirty="0" err="1">
                <a:latin typeface="Book Antiqua" pitchFamily="18" charset="0"/>
              </a:rPr>
              <a:t>Ніхто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своєї</a:t>
            </a: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err="1">
                <a:latin typeface="Book Antiqua" pitchFamily="18" charset="0"/>
              </a:rPr>
              <a:t>долі</a:t>
            </a:r>
            <a:r>
              <a:rPr lang="ru-RU" sz="2000" i="1" dirty="0">
                <a:latin typeface="Book Antiqua" pitchFamily="18" charset="0"/>
              </a:rPr>
              <a:t> не </a:t>
            </a:r>
            <a:r>
              <a:rPr lang="ru-RU" sz="2000" i="1" dirty="0" err="1">
                <a:latin typeface="Book Antiqua" pitchFamily="18" charset="0"/>
              </a:rPr>
              <a:t>вгадає</a:t>
            </a:r>
            <a:r>
              <a:rPr lang="ru-RU" sz="2000" i="1" dirty="0">
                <a:latin typeface="Book Antiqua" pitchFamily="18" charset="0"/>
              </a:rPr>
              <a:t> (Нар. </a:t>
            </a:r>
            <a:r>
              <a:rPr lang="ru-RU" sz="2000" i="1" dirty="0" err="1">
                <a:latin typeface="Book Antiqua" pitchFamily="18" charset="0"/>
              </a:rPr>
              <a:t>творчість</a:t>
            </a:r>
            <a:r>
              <a:rPr lang="ru-RU" sz="2000" i="1" dirty="0">
                <a:latin typeface="Book Antiqua" pitchFamily="18" charset="0"/>
              </a:rPr>
              <a:t>).</a:t>
            </a:r>
          </a:p>
          <a:p>
            <a:pPr algn="just"/>
            <a:endParaRPr lang="ru-RU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33401"/>
            <a:ext cx="8735888" cy="1815479"/>
          </a:xfrm>
        </p:spPr>
        <p:txBody>
          <a:bodyPr/>
          <a:lstStyle/>
          <a:p>
            <a:pPr algn="just"/>
            <a:r>
              <a:rPr lang="uk-UA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itchFamily="18" charset="0"/>
              </a:rPr>
              <a:t>На етапі мотивації навчальної діяльності намагаюся переконати навіть слабких учнів у їх силах. </a:t>
            </a:r>
            <a:endParaRPr lang="ru-RU" sz="4000" i="1" dirty="0">
              <a:solidFill>
                <a:schemeClr val="accent3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88843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 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Нині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важко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уявити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наше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життя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без газет,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журналів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,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телебачення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,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які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щодня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несуть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у наш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дім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нову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інформацію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з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усіх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куточків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планети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  У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створенні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газети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беруть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участь не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тільки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журналісти-фахівці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, а й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звичайні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дописувачі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,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яким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є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чим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поділитися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з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іншими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людьми. </a:t>
            </a:r>
          </a:p>
          <a:p>
            <a:pPr algn="just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  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Допис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(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або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замітку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) до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газети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написати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непросто.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Цього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треба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вчитися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. На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цьому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уроці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ми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навчимося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писати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допис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у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формі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роздуму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про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вчинки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людей. </a:t>
            </a:r>
          </a:p>
          <a:p>
            <a:pPr algn="just"/>
            <a:endParaRPr lang="ru-RU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5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33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49006B0-B11D-4B12-B62B-BA4126577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TS030003339</Template>
  <TotalTime>88</TotalTime>
  <Words>788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TS030003339</vt:lpstr>
      <vt:lpstr>Педагогічні технології</vt:lpstr>
      <vt:lpstr>Технологія «Створення ситуації успіху»</vt:lpstr>
      <vt:lpstr>Мета діяльності вчителя - </vt:lpstr>
      <vt:lpstr>З педагогічної точки зору «ситуація успіху» - </vt:lpstr>
      <vt:lpstr>Стани учня на уроці</vt:lpstr>
      <vt:lpstr>В цій технології учні умовно поділяються на групи: </vt:lpstr>
      <vt:lpstr>Презентация PowerPoint</vt:lpstr>
      <vt:lpstr>На своїх уроках застосовую поки що лише елементи цієї технології. </vt:lpstr>
      <vt:lpstr>На етапі мотивації навчальної діяльності намагаюся переконати навіть слабких учнів у їх силах. </vt:lpstr>
      <vt:lpstr>  Активно використовую завдання «Порівняй!», проблемне завдання «Згоден? – Не згоден? – Обгрунтуй!», що надають впевненості у своїх силах «невпевненим» і «зневіреним» учням. </vt:lpstr>
      <vt:lpstr>На уроці обов'язково мають звучати такі речення: </vt:lpstr>
      <vt:lpstr>Презентация PowerPoint</vt:lpstr>
      <vt:lpstr>Презентацію підготувала:   Васильєва  Ірина  Дмитрівна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Педагогічні технології</dc:title>
  <dc:creator>Ириска</dc:creator>
  <cp:lastModifiedBy>Ириска</cp:lastModifiedBy>
  <cp:revision>12</cp:revision>
  <dcterms:created xsi:type="dcterms:W3CDTF">2012-04-28T17:46:57Z</dcterms:created>
  <dcterms:modified xsi:type="dcterms:W3CDTF">2013-10-26T08:15:58Z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TC030003339</vt:lpwstr>
  </property>
</Properties>
</file>